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72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9222511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 rot="10800000" flipH="1">
            <a:off x="0" y="2984999"/>
            <a:ext cx="9144000" cy="2158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" name="Shape 9"/>
          <p:cNvSpPr/>
          <p:nvPr/>
        </p:nvSpPr>
        <p:spPr>
          <a:xfrm>
            <a:off x="0" y="2393175"/>
            <a:ext cx="4617372" cy="59050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 rot="10800000" flipH="1">
            <a:off x="0" y="2983958"/>
            <a:ext cx="4617372" cy="571095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1746892"/>
            <a:ext cx="7772400" cy="12380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 rot="10800000" flipH="1">
            <a:off x="0" y="1163100"/>
            <a:ext cx="9144000" cy="39803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x="4526627" y="571349"/>
            <a:ext cx="4617372" cy="59050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/>
          <p:nvPr/>
        </p:nvSpPr>
        <p:spPr>
          <a:xfrm rot="10800000">
            <a:off x="4526627" y="1162132"/>
            <a:ext cx="4617372" cy="571095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 rot="10800000" flipH="1">
            <a:off x="0" y="1163100"/>
            <a:ext cx="9144000" cy="39803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/>
          <p:nvPr/>
        </p:nvSpPr>
        <p:spPr>
          <a:xfrm rot="10800000">
            <a:off x="4526627" y="1162132"/>
            <a:ext cx="4617372" cy="571095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/>
          <p:nvPr/>
        </p:nvSpPr>
        <p:spPr>
          <a:xfrm flipH="1">
            <a:off x="4526627" y="571349"/>
            <a:ext cx="4617372" cy="59050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 rot="10800000" flipH="1">
            <a:off x="0" y="1163100"/>
            <a:ext cx="9144000" cy="39803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" name="Shape 28"/>
          <p:cNvSpPr/>
          <p:nvPr/>
        </p:nvSpPr>
        <p:spPr>
          <a:xfrm flipH="1">
            <a:off x="4526627" y="571349"/>
            <a:ext cx="4617372" cy="59050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/>
          <p:nvPr/>
        </p:nvSpPr>
        <p:spPr>
          <a:xfrm rot="10800000">
            <a:off x="4526627" y="1162132"/>
            <a:ext cx="4617372" cy="571095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rot="10800000" flipH="1">
            <a:off x="0" y="4412699"/>
            <a:ext cx="9144000" cy="7307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x="4526627" y="3820834"/>
            <a:ext cx="4617372" cy="59050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 rot="10800000">
            <a:off x="4526627" y="4411617"/>
            <a:ext cx="4617372" cy="571095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4421726"/>
            <a:ext cx="8229600" cy="505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6676" y="76256"/>
            <a:ext cx="9134130" cy="5054792"/>
          </a:xfrm>
          <a:custGeom>
            <a:avLst/>
            <a:gdLst/>
            <a:ahLst/>
            <a:cxnLst/>
            <a:rect l="0" t="0" r="0" b="0"/>
            <a:pathLst>
              <a:path w="9157023" h="6739723" extrusionOk="0">
                <a:moveTo>
                  <a:pt x="1629" y="0"/>
                </a:moveTo>
                <a:lnTo>
                  <a:pt x="9157023" y="4340980"/>
                </a:lnTo>
                <a:lnTo>
                  <a:pt x="1593" y="6739723"/>
                </a:lnTo>
                <a:cubicBezTo>
                  <a:pt x="-3941" y="5123960"/>
                  <a:pt x="7163" y="1615763"/>
                  <a:pt x="1629" y="0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100000">
              <a:schemeClr val="dk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buFont typeface="Georgia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ctrTitle"/>
          </p:nvPr>
        </p:nvSpPr>
        <p:spPr>
          <a:xfrm>
            <a:off x="685800" y="1746892"/>
            <a:ext cx="7772400" cy="1238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Module 3: Celebrating Growth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"/>
              <a:t>power point 2</a:t>
            </a:r>
          </a:p>
        </p:txBody>
      </p:sp>
      <p:pic>
        <p:nvPicPr>
          <p:cNvPr id="1026" name="Picture 2" descr="C:\Users\07078\AppData\Local\Microsoft\Windows\Temporary Internet Files\Content.IE5\4X69A3K0\dec09_kids1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594865"/>
            <a:ext cx="2042160" cy="1066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Objective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ct val="36666"/>
              <a:buFont typeface="Arial"/>
              <a:buNone/>
            </a:pPr>
            <a:r>
              <a:rPr lang="en" i="1">
                <a:latin typeface="Arial"/>
                <a:ea typeface="Arial"/>
                <a:cs typeface="Arial"/>
                <a:sym typeface="Arial"/>
              </a:rPr>
              <a:t>The student will describe professional behavior regarding confidentiality of referrals.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457200" y="41949"/>
            <a:ext cx="8229600" cy="10214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" sz="3000" b="1">
                <a:latin typeface="Arial"/>
                <a:ea typeface="Arial"/>
                <a:cs typeface="Arial"/>
                <a:sym typeface="Arial"/>
              </a:rPr>
              <a:t>Discussion Questions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457200" y="116660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9210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latin typeface="Arial"/>
                <a:ea typeface="Arial"/>
                <a:cs typeface="Arial"/>
                <a:sym typeface="Arial"/>
              </a:rPr>
              <a:t>1.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400">
                <a:latin typeface="Arial"/>
                <a:ea typeface="Arial"/>
                <a:cs typeface="Arial"/>
                <a:sym typeface="Arial"/>
              </a:rPr>
              <a:t>How would you approach a parent or caregiver about the need for a referral for developmental screening of their child? </a:t>
            </a:r>
          </a:p>
          <a:p>
            <a:pPr marL="29210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latin typeface="Arial"/>
                <a:ea typeface="Arial"/>
                <a:cs typeface="Arial"/>
                <a:sym typeface="Arial"/>
              </a:rPr>
              <a:t>2.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400">
                <a:latin typeface="Arial"/>
                <a:ea typeface="Arial"/>
                <a:cs typeface="Arial"/>
                <a:sym typeface="Arial"/>
              </a:rPr>
              <a:t>What do you need to consider </a:t>
            </a:r>
            <a:r>
              <a:rPr lang="en" sz="2400" i="1">
                <a:latin typeface="Arial"/>
                <a:ea typeface="Arial"/>
                <a:cs typeface="Arial"/>
                <a:sym typeface="Arial"/>
              </a:rPr>
              <a:t>before</a:t>
            </a:r>
            <a:r>
              <a:rPr lang="en" sz="2400">
                <a:latin typeface="Arial"/>
                <a:ea typeface="Arial"/>
                <a:cs typeface="Arial"/>
                <a:sym typeface="Arial"/>
              </a:rPr>
              <a:t> talking to a parent or caregiver?</a:t>
            </a:r>
          </a:p>
          <a:p>
            <a:pPr marL="29210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latin typeface="Arial"/>
                <a:ea typeface="Arial"/>
                <a:cs typeface="Arial"/>
                <a:sym typeface="Arial"/>
              </a:rPr>
              <a:t>3.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400">
                <a:latin typeface="Arial"/>
                <a:ea typeface="Arial"/>
                <a:cs typeface="Arial"/>
                <a:sym typeface="Arial"/>
              </a:rPr>
              <a:t>Why is confidentiality important?  What could be possible outcomes for not maintaining confidentiality?  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213875" y="222753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 b="1" u="sng">
                <a:latin typeface="Arial"/>
                <a:ea typeface="Arial"/>
                <a:cs typeface="Arial"/>
                <a:sym typeface="Arial"/>
              </a:rPr>
              <a:t>Developmental screening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213875" y="11917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400" b="1" u="sng">
              <a:solidFill>
                <a:srgbClr val="141413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" b="1">
                <a:latin typeface="Arial"/>
                <a:ea typeface="Arial"/>
                <a:cs typeface="Arial"/>
                <a:sym typeface="Arial"/>
              </a:rPr>
              <a:t>Developmental screening tools will provide more clues on how a child is progressing and where the challenges are.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2050" name="Picture 2" descr="C:\Users\07078\AppData\Local\Microsoft\Windows\Temporary Internet Files\Content.IE5\36N332IL\large-Magnifying-Glass-33.3-13475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909570"/>
            <a:ext cx="1350600" cy="1305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/>
              <a:t>Developmental Screening tools- Points to know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25000"/>
              <a:buFont typeface="Arial"/>
              <a:buChar char="●"/>
            </a:pPr>
            <a:r>
              <a:rPr lang="en" sz="2400" dirty="0">
                <a:latin typeface="Comic Sans MS"/>
                <a:ea typeface="Comic Sans MS"/>
                <a:cs typeface="Comic Sans MS"/>
                <a:sym typeface="Comic Sans MS"/>
              </a:rPr>
              <a:t>You may notice some “red flags” or atypical development.  This should prompt you to talk to the family.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" sz="2400" dirty="0">
                <a:latin typeface="Comic Sans MS"/>
                <a:ea typeface="Comic Sans MS"/>
                <a:cs typeface="Comic Sans MS"/>
                <a:sym typeface="Comic Sans MS"/>
              </a:rPr>
              <a:t>Developmental screening tools will provide more clues on how a child is progressing and where the challenges are.   </a:t>
            </a:r>
          </a:p>
          <a:p>
            <a:pPr lvl="0" rtl="0">
              <a:spcBef>
                <a:spcPts val="0"/>
              </a:spcBef>
              <a:buNone/>
            </a:pPr>
            <a:endParaRPr sz="24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 dirty="0"/>
          </a:p>
          <a:p>
            <a:pPr>
              <a:spcBef>
                <a:spcPts val="0"/>
              </a:spcBef>
              <a:buNone/>
            </a:pPr>
            <a:endParaRPr sz="2400" dirty="0"/>
          </a:p>
        </p:txBody>
      </p:sp>
      <p:pic>
        <p:nvPicPr>
          <p:cNvPr id="3074" name="Picture 2" descr="C:\Users\07078\AppData\Local\Microsoft\Windows\Temporary Internet Files\Content.IE5\36N332IL\RED-FLAGS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257549"/>
            <a:ext cx="2224055" cy="1584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Other points to know: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225325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>
                <a:latin typeface="Comic Sans MS"/>
                <a:ea typeface="Comic Sans MS"/>
                <a:cs typeface="Comic Sans MS"/>
                <a:sym typeface="Comic Sans MS"/>
              </a:rPr>
              <a:t>Sometimes developmental screenings provide the information required to request early intervention, such as specific supports for targeted delays, if needed.</a:t>
            </a:r>
          </a:p>
          <a:p>
            <a:pPr marL="457200" lvl="0" indent="-3810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>
                <a:latin typeface="Comic Sans MS"/>
                <a:ea typeface="Comic Sans MS"/>
                <a:cs typeface="Comic Sans MS"/>
                <a:sym typeface="Comic Sans MS"/>
              </a:rPr>
              <a:t>You are required by Washington state law to advise the family of their child's progress and issues relating to developmental needs and program practices.  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/>
              <a:t>A List of ways you might prepare yourself to speak to the family as a professional: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 b="1">
                <a:latin typeface="Arial"/>
                <a:ea typeface="Arial"/>
                <a:cs typeface="Arial"/>
                <a:sym typeface="Arial"/>
              </a:rPr>
              <a:t>Sharing observation data with a child’s family can be painful and intimidating.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 b="1">
                <a:latin typeface="Arial"/>
                <a:ea typeface="Arial"/>
                <a:cs typeface="Arial"/>
                <a:sym typeface="Arial"/>
              </a:rPr>
              <a:t>Good documentation of your observations and knowledge of typical child development will help you to share the information objectively</a:t>
            </a:r>
            <a:r>
              <a:rPr lang="en" sz="2400">
                <a:latin typeface="Arial"/>
                <a:ea typeface="Arial"/>
                <a:cs typeface="Arial"/>
                <a:sym typeface="Arial"/>
              </a:rPr>
              <a:t>. 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 b="1">
                <a:latin typeface="Arial"/>
                <a:ea typeface="Arial"/>
                <a:cs typeface="Arial"/>
                <a:sym typeface="Arial"/>
              </a:rPr>
              <a:t>Knowing the local resources for referral is essential to help families understand what their next steps are</a:t>
            </a:r>
            <a:r>
              <a:rPr lang="en" sz="2400">
                <a:latin typeface="Arial"/>
                <a:ea typeface="Arial"/>
                <a:cs typeface="Arial"/>
                <a:sym typeface="Arial"/>
              </a:rPr>
              <a:t>. </a:t>
            </a:r>
          </a:p>
          <a:p>
            <a:pPr marL="457200" lvl="0" indent="-29845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Char char="●"/>
            </a:pPr>
            <a:r>
              <a:rPr lang="en" sz="2400" b="1">
                <a:latin typeface="Arial"/>
                <a:ea typeface="Arial"/>
                <a:cs typeface="Arial"/>
                <a:sym typeface="Arial"/>
              </a:rPr>
              <a:t>It is essential as a professional in this field to keep all observations and referrals confidential.  </a:t>
            </a:r>
            <a:r>
              <a:rPr lang="en" sz="1100"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paper-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231</Words>
  <Application>Microsoft Office PowerPoint</Application>
  <PresentationFormat>On-screen Show (16:9)</PresentationFormat>
  <Paragraphs>23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paper-plane</vt:lpstr>
      <vt:lpstr>Module 3: Celebrating Growth</vt:lpstr>
      <vt:lpstr>Objective</vt:lpstr>
      <vt:lpstr>Discussion Questions </vt:lpstr>
      <vt:lpstr>Developmental screening</vt:lpstr>
      <vt:lpstr>Developmental Screening tools- Points to know</vt:lpstr>
      <vt:lpstr>Other points to know:</vt:lpstr>
      <vt:lpstr>A List of ways you might prepare yourself to speak to the family as a professional: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3: Celebrating Growth</dc:title>
  <dc:creator>Gudgeon, Corie</dc:creator>
  <cp:lastModifiedBy>Gudgeon, Corie</cp:lastModifiedBy>
  <cp:revision>2</cp:revision>
  <dcterms:modified xsi:type="dcterms:W3CDTF">2015-04-20T16:00:56Z</dcterms:modified>
</cp:coreProperties>
</file>